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5707334" r:id="rId5"/>
    <p:sldId id="1169" r:id="rId6"/>
    <p:sldId id="1168" r:id="rId7"/>
    <p:sldId id="2145707406" r:id="rId8"/>
    <p:sldId id="214570737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13201-014A-94F0-E757-DA2E9032D45B}" name="Diana Carolina Mesa Tellez" initials="DM" userId="S::dmesa@minhacienda.gov.co::36bc5e11-5009-49d3-971d-2a37c97ff1d4" providerId="AD"/>
  <p188:author id="{90D48B68-EE2E-AF3B-0962-DEB7F9355D42}" name="Henry Alexander Guerrero Galindo" initials="HAGG" userId="S::hguerrer@minhacienda.gov.co::55cfc848-7b25-480c-9326-8b2220f1d7a5" providerId="AD"/>
  <p188:author id="{BC7A3D84-415B-1B1F-AE58-A96CF871880D}" name="Magda Mariana Aya Guerrero" initials="MA" userId="S::maya@minhacienda.gov.co::9878c8c4-7c9c-4121-89ff-eb9931acd63d" providerId="AD"/>
  <p188:author id="{5D06BAD4-3F9B-6E19-E50E-509B77BBBBCD}" name="Martin Alfonso Quiñones Mogollon" initials="" userId="S::mquinone@minhacienda.gov.co::de771e80-576a-442a-a1f5-b3fa7af042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83C"/>
    <a:srgbClr val="114864"/>
    <a:srgbClr val="CED9E1"/>
    <a:srgbClr val="C1D8F2"/>
    <a:srgbClr val="E1C787"/>
    <a:srgbClr val="CBE3FF"/>
    <a:srgbClr val="56CBF5"/>
    <a:srgbClr val="77E650"/>
    <a:srgbClr val="2B975B"/>
    <a:srgbClr val="E4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6" y="90"/>
      </p:cViewPr>
      <p:guideLst>
        <p:guide orient="horz" pos="2160"/>
        <p:guide pos="35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B913D4-63E4-7848-8B25-027BD92FD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CC2215-A53B-4A49-B259-8F09D9F4C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AF26-D301-9241-913C-7A06881A6941}" type="datetimeFigureOut">
              <a:rPr lang="es-ES_tradnl" smtClean="0"/>
              <a:t>04/01/2024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9ADD2F-B06B-E141-BB15-F40093FEED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462CB8-7735-894A-AF65-62F276F5B3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8099-9D36-1F4B-9773-A1D3F7A74CE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19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AD68-447B-AC4A-9C92-4F6CB3F5E986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56F6-B724-2245-9580-40334DC03A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825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Presentar lo vigente para iniciar la discusión de redefinición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7E891-7B0D-2C44-A315-A819BCD798A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73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345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4E2C-5A85-F153-528E-D5710375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090EAA-1009-EEB1-FB0B-8C36B9314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59990-4EA8-DFD2-3D6A-408B4C54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7924C-33D3-DBCA-5E26-0FED69CC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6E697-6292-64BD-F134-94F191DB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3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8B44F-53AD-D206-A34E-20AC29AD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603AFF-188F-72A2-D0BB-9430DA18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8D8F6-358A-2C9A-4A4C-E0206E8A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8BE9C-92AA-8411-3704-5D026B97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38291-FFD9-EA72-F8E8-3F98AA7E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2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C8D4A0-EC7F-940C-18E9-6CA3703BB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BA1BFD-824A-ED56-C2A5-83C4A1C1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9119A-BD90-0120-5A42-216A9776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0C040-6C87-F878-75F2-3804B2EB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C9CC5-C449-2A21-EE10-CBA50E9A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7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5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45DF-D954-7504-6E7E-51B7200D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A8181-88F4-4C1F-14AC-078B88A2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3045E5-5F42-1198-4342-78A6FEE8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D8E23-7AD5-E8FC-FC44-918B9351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204C7-71A9-86A9-5DF6-7EB12B3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8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541AA-0E99-6F09-7BE1-D5E1F56D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A538F6-99B5-9C1B-A428-B188E92D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308B6F-B078-E510-8AB0-B1FF8E5B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60D715-6405-0736-DDBD-E310DDFA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76AE4-6777-68DB-6163-05140CA3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9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48116-0E01-E5F3-76BB-ADDF8CCC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A846B-7389-08EF-F1A7-C0136A791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D940F9-C684-6D53-3EEC-D58F0CC3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DFC665-7999-15DC-4CB2-1CA07BCF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EED81-513E-3913-8EC5-109E9F75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CE9822-866E-1089-C2D2-1A313C24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29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9B0B1-88C0-8955-7D20-3D835DB0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0CB4E-605C-0C6D-1430-4FB6C4CA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87A0F3-32F7-5809-ECA6-603BB4C2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A06368-D2A7-A749-DCFB-84C361934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FD7DD4-84CD-2775-BEAC-8DE0B709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427829-C2AC-EA59-6934-4DEDEC7E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82874C-15E3-3609-9B15-3444A8A5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CEAE6D-0C3D-FFDF-E548-868E8B29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E09EE-B4CF-C598-B5CC-4698CACB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9A799-ECB2-39D2-E8A5-683AE5C1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DC2033-7F3A-2912-8706-9361257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9A4F8-A58E-B25E-27DF-4BD9A1C5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6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60DAF6-9119-FE57-D982-C75D85AE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65FD31-38FC-F93B-6CFF-75AADA56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D5F2D5-C2E4-1149-DAA9-97FD982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4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B437-6C3D-92C8-F2F7-3662CF35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42E8D-9B08-08E3-2CFC-45E5AC9C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1BCAC-D8CA-74A7-5025-0399065C2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E19B9-7BF7-44B7-BBDF-C0ED689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6DCA7-FA9B-448A-00A5-6B8BFFBE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73150-0749-1A0A-4F8E-25EEB1F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2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04DB1-5661-00B1-4746-BE85B98B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7E5A37-4CC9-B58E-8629-B94792A4B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67A70-FC36-530E-6B9A-9A1641706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F23FFC-4B6B-EB04-2A1C-57F847B2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BE88A-0F15-961B-5368-1880FFE0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AF165-47F0-0637-CC50-924C6592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9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93F386-823A-6C3C-E558-365DEF6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3864B-2CED-1375-FE71-1DB6B91C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53CFC-9C6A-6144-A7BD-2FF3FC08E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DBC1-B74C-F34A-91DA-8D63BB500FA0}" type="datetimeFigureOut">
              <a:rPr lang="es-CO" smtClean="0"/>
              <a:t>2024/01/04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2BC75-C9C0-1118-74F2-D270B54B6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4ADC53-6071-609E-B467-053E5E477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5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874603F-7FC5-D8E6-7D3D-726287AE1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2"/>
          <a:stretch/>
        </p:blipFill>
        <p:spPr>
          <a:xfrm>
            <a:off x="-106326" y="0"/>
            <a:ext cx="718170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52" y="3007181"/>
            <a:ext cx="4983188" cy="8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65B8CB-6A45-7D60-ACE2-87011C4E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" y="0"/>
            <a:ext cx="1220086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6248902-4853-0AB1-90AB-9D4A9019D332}"/>
              </a:ext>
            </a:extLst>
          </p:cNvPr>
          <p:cNvSpPr txBox="1">
            <a:spLocks/>
          </p:cNvSpPr>
          <p:nvPr/>
        </p:nvSpPr>
        <p:spPr>
          <a:xfrm>
            <a:off x="41469" y="2250833"/>
            <a:ext cx="7850977" cy="212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ES" sz="3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 regulatoria</a:t>
            </a:r>
          </a:p>
          <a:p>
            <a:pPr algn="ctr">
              <a:lnSpc>
                <a:spcPts val="5400"/>
              </a:lnSpc>
            </a:pPr>
            <a:r>
              <a:rPr lang="es-E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URF</a:t>
            </a:r>
            <a:r>
              <a:rPr lang="es-ES"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lang="es-CO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7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86A7A32-F0AE-C62A-4C94-5200B3C158C4}"/>
              </a:ext>
            </a:extLst>
          </p:cNvPr>
          <p:cNvSpPr txBox="1"/>
          <p:nvPr/>
        </p:nvSpPr>
        <p:spPr>
          <a:xfrm>
            <a:off x="3051639" y="682135"/>
            <a:ext cx="6715027" cy="517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s-ES"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Objetivos de la agenda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19078E-5A3B-4125-A3D2-261350DAA2B6}"/>
              </a:ext>
            </a:extLst>
          </p:cNvPr>
          <p:cNvSpPr txBox="1"/>
          <p:nvPr/>
        </p:nvSpPr>
        <p:spPr>
          <a:xfrm>
            <a:off x="400924" y="2915722"/>
            <a:ext cx="265071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Acceso universal </a:t>
            </a:r>
          </a:p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servicios financieros para el bienestar 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5B0D9D-4161-4CAF-88DB-205A47031DAC}"/>
              </a:ext>
            </a:extLst>
          </p:cNvPr>
          <p:cNvSpPr txBox="1"/>
          <p:nvPr/>
        </p:nvSpPr>
        <p:spPr>
          <a:xfrm>
            <a:off x="3465482" y="2777223"/>
            <a:ext cx="2505046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Financiación para la transformación productiva y el desarrollo sostenible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648B61-874A-4272-ACDD-187545C816C9}"/>
              </a:ext>
            </a:extLst>
          </p:cNvPr>
          <p:cNvSpPr txBox="1"/>
          <p:nvPr/>
        </p:nvSpPr>
        <p:spPr>
          <a:xfrm>
            <a:off x="6394897" y="2777223"/>
            <a:ext cx="2577367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Esquemas prudenciales para la gestión integral de riesgos financieros</a:t>
            </a:r>
          </a:p>
        </p:txBody>
      </p:sp>
      <p:sp>
        <p:nvSpPr>
          <p:cNvPr id="16" name="Forma libre 5">
            <a:extLst>
              <a:ext uri="{FF2B5EF4-FFF2-40B4-BE49-F238E27FC236}">
                <a16:creationId xmlns:a16="http://schemas.microsoft.com/office/drawing/2014/main" id="{86A4C555-4A00-4716-B06A-B0AC0F4B453B}"/>
              </a:ext>
            </a:extLst>
          </p:cNvPr>
          <p:cNvSpPr/>
          <p:nvPr/>
        </p:nvSpPr>
        <p:spPr>
          <a:xfrm>
            <a:off x="386585" y="2129895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7" name="Forma libre 8">
            <a:extLst>
              <a:ext uri="{FF2B5EF4-FFF2-40B4-BE49-F238E27FC236}">
                <a16:creationId xmlns:a16="http://schemas.microsoft.com/office/drawing/2014/main" id="{3384605C-2B10-4A8C-9F97-A6E27F18154E}"/>
              </a:ext>
            </a:extLst>
          </p:cNvPr>
          <p:cNvSpPr/>
          <p:nvPr/>
        </p:nvSpPr>
        <p:spPr>
          <a:xfrm>
            <a:off x="3334301" y="2129895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8" name="Forma libre 19">
            <a:extLst>
              <a:ext uri="{FF2B5EF4-FFF2-40B4-BE49-F238E27FC236}">
                <a16:creationId xmlns:a16="http://schemas.microsoft.com/office/drawing/2014/main" id="{C102455C-5AC6-422B-B462-E8CBF768BCDC}"/>
              </a:ext>
            </a:extLst>
          </p:cNvPr>
          <p:cNvSpPr/>
          <p:nvPr/>
        </p:nvSpPr>
        <p:spPr>
          <a:xfrm>
            <a:off x="6246421" y="2129180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111C304-D6B0-4FA1-9883-0A7A0A776269}"/>
              </a:ext>
            </a:extLst>
          </p:cNvPr>
          <p:cNvSpPr txBox="1"/>
          <p:nvPr/>
        </p:nvSpPr>
        <p:spPr>
          <a:xfrm>
            <a:off x="9451058" y="2915722"/>
            <a:ext cx="248491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ctr"/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Apoyo 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técnico</a:t>
            </a:r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las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reformas</a:t>
            </a:r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fontAlgn="ctr"/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legislativas</a:t>
            </a:r>
          </a:p>
        </p:txBody>
      </p:sp>
      <p:sp>
        <p:nvSpPr>
          <p:cNvPr id="30" name="Forma libre 19">
            <a:extLst>
              <a:ext uri="{FF2B5EF4-FFF2-40B4-BE49-F238E27FC236}">
                <a16:creationId xmlns:a16="http://schemas.microsoft.com/office/drawing/2014/main" id="{DDB672BE-41A6-4009-9502-3F7EDBC3F3EC}"/>
              </a:ext>
            </a:extLst>
          </p:cNvPr>
          <p:cNvSpPr/>
          <p:nvPr/>
        </p:nvSpPr>
        <p:spPr>
          <a:xfrm>
            <a:off x="9235992" y="2126653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8384DB9-1078-4D48-830B-17EF2CDA79AF}"/>
              </a:ext>
            </a:extLst>
          </p:cNvPr>
          <p:cNvSpPr/>
          <p:nvPr/>
        </p:nvSpPr>
        <p:spPr>
          <a:xfrm>
            <a:off x="1553169" y="1926139"/>
            <a:ext cx="464426" cy="464426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7" name="Imagen 36" descr="Forma&#10;&#10;Descripción generada automáticamente con confianza baja">
            <a:extLst>
              <a:ext uri="{FF2B5EF4-FFF2-40B4-BE49-F238E27FC236}">
                <a16:creationId xmlns:a16="http://schemas.microsoft.com/office/drawing/2014/main" id="{0188623C-9D57-40A9-931E-EA960C5E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89" y="1833972"/>
            <a:ext cx="614763" cy="614763"/>
          </a:xfrm>
          <a:prstGeom prst="rect">
            <a:avLst/>
          </a:prstGeom>
        </p:spPr>
      </p:pic>
      <p:sp>
        <p:nvSpPr>
          <p:cNvPr id="42" name="Elipse 41">
            <a:extLst>
              <a:ext uri="{FF2B5EF4-FFF2-40B4-BE49-F238E27FC236}">
                <a16:creationId xmlns:a16="http://schemas.microsoft.com/office/drawing/2014/main" id="{C4C4DB39-716F-4C2C-8DEF-578FA387AE7C}"/>
              </a:ext>
            </a:extLst>
          </p:cNvPr>
          <p:cNvSpPr/>
          <p:nvPr/>
        </p:nvSpPr>
        <p:spPr>
          <a:xfrm>
            <a:off x="4588706" y="1989516"/>
            <a:ext cx="285093" cy="285093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3" name="Imagen 42" descr="Forma&#10;&#10;Descripción generada automáticamente con confianza baja">
            <a:extLst>
              <a:ext uri="{FF2B5EF4-FFF2-40B4-BE49-F238E27FC236}">
                <a16:creationId xmlns:a16="http://schemas.microsoft.com/office/drawing/2014/main" id="{D1202BDE-7191-47C1-8358-F4A0879622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83" y="1833826"/>
            <a:ext cx="568516" cy="568516"/>
          </a:xfrm>
          <a:prstGeom prst="rect">
            <a:avLst/>
          </a:prstGeom>
        </p:spPr>
      </p:pic>
      <p:sp>
        <p:nvSpPr>
          <p:cNvPr id="47" name="Elipse 46">
            <a:extLst>
              <a:ext uri="{FF2B5EF4-FFF2-40B4-BE49-F238E27FC236}">
                <a16:creationId xmlns:a16="http://schemas.microsoft.com/office/drawing/2014/main" id="{CAC26D26-2A07-46C5-8A0D-CFD1FF065F11}"/>
              </a:ext>
            </a:extLst>
          </p:cNvPr>
          <p:cNvSpPr/>
          <p:nvPr/>
        </p:nvSpPr>
        <p:spPr>
          <a:xfrm>
            <a:off x="7544363" y="2002330"/>
            <a:ext cx="347441" cy="347441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4" name="Imagen 53" descr="Forma&#10;&#10;Descripción generada automáticamente con confianza baja">
            <a:extLst>
              <a:ext uri="{FF2B5EF4-FFF2-40B4-BE49-F238E27FC236}">
                <a16:creationId xmlns:a16="http://schemas.microsoft.com/office/drawing/2014/main" id="{99C7B476-E38D-4F54-95BE-18D5CE1C2E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9" y="1861395"/>
            <a:ext cx="610171" cy="610171"/>
          </a:xfrm>
          <a:prstGeom prst="rect">
            <a:avLst/>
          </a:prstGeom>
        </p:spPr>
      </p:pic>
      <p:sp>
        <p:nvSpPr>
          <p:cNvPr id="55" name="Elipse 54">
            <a:extLst>
              <a:ext uri="{FF2B5EF4-FFF2-40B4-BE49-F238E27FC236}">
                <a16:creationId xmlns:a16="http://schemas.microsoft.com/office/drawing/2014/main" id="{9346776C-10A1-4BB4-ACB2-B165067F4C83}"/>
              </a:ext>
            </a:extLst>
          </p:cNvPr>
          <p:cNvSpPr/>
          <p:nvPr/>
        </p:nvSpPr>
        <p:spPr>
          <a:xfrm>
            <a:off x="10543967" y="2168498"/>
            <a:ext cx="246233" cy="246233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6" name="Imagen 55" descr="Forma&#10;&#10;Descripción generada automáticamente con confianza baja">
            <a:extLst>
              <a:ext uri="{FF2B5EF4-FFF2-40B4-BE49-F238E27FC236}">
                <a16:creationId xmlns:a16="http://schemas.microsoft.com/office/drawing/2014/main" id="{133B35AA-E161-4B60-87F5-A9235E11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12" y="1891760"/>
            <a:ext cx="570016" cy="570016"/>
          </a:xfrm>
          <a:prstGeom prst="rect">
            <a:avLst/>
          </a:prstGeom>
        </p:spPr>
      </p:pic>
      <p:grpSp>
        <p:nvGrpSpPr>
          <p:cNvPr id="27" name="Grupo 8">
            <a:extLst>
              <a:ext uri="{FF2B5EF4-FFF2-40B4-BE49-F238E27FC236}">
                <a16:creationId xmlns:a16="http://schemas.microsoft.com/office/drawing/2014/main" id="{47A78F47-8A61-3A81-4A8D-FD306D2CDC56}"/>
              </a:ext>
            </a:extLst>
          </p:cNvPr>
          <p:cNvGrpSpPr/>
          <p:nvPr/>
        </p:nvGrpSpPr>
        <p:grpSpPr>
          <a:xfrm>
            <a:off x="25047" y="6233545"/>
            <a:ext cx="11800553" cy="438959"/>
            <a:chOff x="791072" y="559702"/>
            <a:chExt cx="17136525" cy="658438"/>
          </a:xfrm>
        </p:grpSpPr>
        <p:pic>
          <p:nvPicPr>
            <p:cNvPr id="28" name="Imagen 10" descr="Imagen que contiene firmar, parada, dibujo, alimentos&#10;&#10;Descripción generada automáticamente">
              <a:extLst>
                <a:ext uri="{FF2B5EF4-FFF2-40B4-BE49-F238E27FC236}">
                  <a16:creationId xmlns:a16="http://schemas.microsoft.com/office/drawing/2014/main" id="{66669A70-9B39-E0AD-7B9A-B0768A38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72" y="559702"/>
              <a:ext cx="1894341" cy="658438"/>
            </a:xfrm>
            <a:prstGeom prst="rect">
              <a:avLst/>
            </a:prstGeom>
          </p:spPr>
        </p:pic>
        <p:pic>
          <p:nvPicPr>
            <p:cNvPr id="31" name="Gráfico 11">
              <a:extLst>
                <a:ext uri="{FF2B5EF4-FFF2-40B4-BE49-F238E27FC236}">
                  <a16:creationId xmlns:a16="http://schemas.microsoft.com/office/drawing/2014/main" id="{CDE335AA-8569-EB45-D5B0-DCAE3919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543878" y="638143"/>
              <a:ext cx="5383719" cy="538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60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40496" y="1046508"/>
            <a:ext cx="2615874" cy="1617632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>
              <a:solidFill>
                <a:srgbClr val="114864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6" y="2710523"/>
            <a:ext cx="3166227" cy="1420570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140497" y="4194938"/>
            <a:ext cx="2629246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0497" y="5840505"/>
            <a:ext cx="3160451" cy="966098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046508"/>
            <a:ext cx="666401" cy="5760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63601" y="-7246"/>
            <a:ext cx="5241410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2024 – Versión final</a:t>
            </a:r>
            <a:endParaRPr lang="es-ES" sz="3000" spc="-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767238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5079334" y="1203256"/>
            <a:ext cx="2271258" cy="404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Centros de servicios compartidos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5069824" y="1990733"/>
            <a:ext cx="2271053" cy="313158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7449322" y="4448751"/>
            <a:ext cx="2207575" cy="919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Régimen inversiones S. asegurador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810306" y="1607971"/>
            <a:ext cx="165901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Acceso Universal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73865" y="3059277"/>
            <a:ext cx="1645169" cy="788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Financiación para la transformación</a:t>
            </a:r>
            <a:endParaRPr lang="es-E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87338" y="4746306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Esquemas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45" y="3205814"/>
            <a:ext cx="519734" cy="519734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45" y="4787225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7245" y="6071790"/>
            <a:ext cx="432653" cy="500968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39666" y="6040095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ES" b="1" spc="-1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Apoyo técnico a las </a:t>
            </a:r>
            <a:r>
              <a:rPr lang="es-CO" b="1" spc="-1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reformas legislativas </a:t>
            </a:r>
            <a:endParaRPr lang="es-419" b="1" spc="-10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13" y="1730362"/>
            <a:ext cx="488495" cy="4110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BBEA3BA-3C2F-2E00-2D00-C1B35A64975F}"/>
              </a:ext>
            </a:extLst>
          </p:cNvPr>
          <p:cNvSpPr/>
          <p:nvPr/>
        </p:nvSpPr>
        <p:spPr>
          <a:xfrm>
            <a:off x="2752991" y="6155750"/>
            <a:ext cx="2230338" cy="325894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Proyecto de Ley sector solidario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6DAB1BA-095E-1F3F-2D4A-3C4E295E5BB8}"/>
              </a:ext>
            </a:extLst>
          </p:cNvPr>
          <p:cNvSpPr/>
          <p:nvPr/>
        </p:nvSpPr>
        <p:spPr>
          <a:xfrm>
            <a:off x="2759809" y="6513166"/>
            <a:ext cx="9379027" cy="272732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Reglamentación R. Pensional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ACAC1B1-29DB-8250-108F-000901640965}"/>
              </a:ext>
            </a:extLst>
          </p:cNvPr>
          <p:cNvSpPr/>
          <p:nvPr/>
        </p:nvSpPr>
        <p:spPr>
          <a:xfrm>
            <a:off x="9734243" y="4217191"/>
            <a:ext cx="2217739" cy="669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Actualización regulatoria sector solidario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759FA10-073F-EF17-6248-B60B75F9B02B}"/>
              </a:ext>
            </a:extLst>
          </p:cNvPr>
          <p:cNvSpPr/>
          <p:nvPr/>
        </p:nvSpPr>
        <p:spPr>
          <a:xfrm>
            <a:off x="9723861" y="4933467"/>
            <a:ext cx="2238505" cy="758427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Cobertura seguro de depósitos y prestamista última instancia Solidario</a:t>
            </a:r>
          </a:p>
        </p:txBody>
      </p:sp>
      <p:sp>
        <p:nvSpPr>
          <p:cNvPr id="3" name="Rectángulo 41">
            <a:extLst>
              <a:ext uri="{FF2B5EF4-FFF2-40B4-BE49-F238E27FC236}">
                <a16:creationId xmlns:a16="http://schemas.microsoft.com/office/drawing/2014/main" id="{5F8E00E8-A581-20B7-9BC4-91411CBD2C12}"/>
              </a:ext>
            </a:extLst>
          </p:cNvPr>
          <p:cNvSpPr/>
          <p:nvPr/>
        </p:nvSpPr>
        <p:spPr>
          <a:xfrm>
            <a:off x="7433385" y="1198095"/>
            <a:ext cx="2210184" cy="702352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Oferta aseguradoras del exterior - Paramétrico</a:t>
            </a:r>
          </a:p>
        </p:txBody>
      </p:sp>
      <p:sp>
        <p:nvSpPr>
          <p:cNvPr id="6" name="Rectángulo 41">
            <a:extLst>
              <a:ext uri="{FF2B5EF4-FFF2-40B4-BE49-F238E27FC236}">
                <a16:creationId xmlns:a16="http://schemas.microsoft.com/office/drawing/2014/main" id="{8A31A613-3792-6A90-F62D-25E470128CA2}"/>
              </a:ext>
            </a:extLst>
          </p:cNvPr>
          <p:cNvSpPr/>
          <p:nvPr/>
        </p:nvSpPr>
        <p:spPr>
          <a:xfrm>
            <a:off x="5077435" y="4448751"/>
            <a:ext cx="2272952" cy="919246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Tendencias en regulación prudencial para manejo de riesgos derivados del cambio climático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83678-BEB0-BF40-C51A-51D3DC1D7093}"/>
              </a:ext>
            </a:extLst>
          </p:cNvPr>
          <p:cNvGrpSpPr/>
          <p:nvPr/>
        </p:nvGrpSpPr>
        <p:grpSpPr>
          <a:xfrm>
            <a:off x="6670623" y="36901"/>
            <a:ext cx="5520939" cy="489445"/>
            <a:chOff x="6858000" y="36901"/>
            <a:chExt cx="5321071" cy="489445"/>
          </a:xfrm>
        </p:grpSpPr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0E7E694D-0F96-C684-826D-5547C82136EE}"/>
                </a:ext>
              </a:extLst>
            </p:cNvPr>
            <p:cNvSpPr txBox="1"/>
            <p:nvPr/>
          </p:nvSpPr>
          <p:spPr>
            <a:xfrm>
              <a:off x="6858000" y="36901"/>
              <a:ext cx="1434657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s-ES_tradnl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Convenciones:</a:t>
              </a:r>
              <a:endParaRPr lang="es-ES_tradnl"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2550463-7F84-DEF1-7786-2C37D76FD7C8}"/>
                </a:ext>
              </a:extLst>
            </p:cNvPr>
            <p:cNvSpPr/>
            <p:nvPr/>
          </p:nvSpPr>
          <p:spPr>
            <a:xfrm>
              <a:off x="8309594" y="103712"/>
              <a:ext cx="1881503" cy="158015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Decretos</a:t>
              </a:r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35EAD6E0-F6B9-F2E5-F54B-9FEBBF88BA5D}"/>
                </a:ext>
              </a:extLst>
            </p:cNvPr>
            <p:cNvSpPr/>
            <p:nvPr/>
          </p:nvSpPr>
          <p:spPr>
            <a:xfrm>
              <a:off x="6858001" y="42164"/>
              <a:ext cx="5321070" cy="484182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73">
              <a:extLst>
                <a:ext uri="{FF2B5EF4-FFF2-40B4-BE49-F238E27FC236}">
                  <a16:creationId xmlns:a16="http://schemas.microsoft.com/office/drawing/2014/main" id="{452594F8-6BDB-F7E7-5B91-4346D3CBF296}"/>
                </a:ext>
              </a:extLst>
            </p:cNvPr>
            <p:cNvSpPr/>
            <p:nvPr/>
          </p:nvSpPr>
          <p:spPr>
            <a:xfrm>
              <a:off x="10238791" y="103712"/>
              <a:ext cx="1881503" cy="158015"/>
            </a:xfrm>
            <a:prstGeom prst="rect">
              <a:avLst/>
            </a:prstGeom>
            <a:solidFill>
              <a:srgbClr val="114864"/>
            </a:solidFill>
            <a:ln>
              <a:solidFill>
                <a:srgbClr val="114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bg1"/>
                  </a:solidFill>
                </a:rPr>
                <a:t>Estudios</a:t>
              </a:r>
            </a:p>
          </p:txBody>
        </p:sp>
        <p:sp>
          <p:nvSpPr>
            <p:cNvPr id="13" name="Rectángulo 73">
              <a:extLst>
                <a:ext uri="{FF2B5EF4-FFF2-40B4-BE49-F238E27FC236}">
                  <a16:creationId xmlns:a16="http://schemas.microsoft.com/office/drawing/2014/main" id="{457ADFDF-5229-2461-2264-65415CD70071}"/>
                </a:ext>
              </a:extLst>
            </p:cNvPr>
            <p:cNvSpPr/>
            <p:nvPr/>
          </p:nvSpPr>
          <p:spPr>
            <a:xfrm>
              <a:off x="10238791" y="310228"/>
              <a:ext cx="1881503" cy="158015"/>
            </a:xfrm>
            <a:prstGeom prst="rect">
              <a:avLst/>
            </a:prstGeom>
            <a:solidFill>
              <a:srgbClr val="C1D8F2"/>
            </a:solidFill>
            <a:ln>
              <a:solidFill>
                <a:srgbClr val="C1D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Documentos internos</a:t>
              </a:r>
            </a:p>
          </p:txBody>
        </p:sp>
        <p:sp>
          <p:nvSpPr>
            <p:cNvPr id="14" name="Rectángulo 73">
              <a:extLst>
                <a:ext uri="{FF2B5EF4-FFF2-40B4-BE49-F238E27FC236}">
                  <a16:creationId xmlns:a16="http://schemas.microsoft.com/office/drawing/2014/main" id="{8C4E0889-E5E2-4D51-BED2-D4F5AA1EBD7C}"/>
                </a:ext>
              </a:extLst>
            </p:cNvPr>
            <p:cNvSpPr/>
            <p:nvPr/>
          </p:nvSpPr>
          <p:spPr>
            <a:xfrm>
              <a:off x="8309594" y="310228"/>
              <a:ext cx="1881503" cy="158015"/>
            </a:xfrm>
            <a:prstGeom prst="rect">
              <a:avLst/>
            </a:prstGeom>
            <a:solidFill>
              <a:srgbClr val="E1C787"/>
            </a:solidFill>
            <a:ln>
              <a:solidFill>
                <a:srgbClr val="E1C7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Iniciativas Ley</a:t>
              </a:r>
            </a:p>
          </p:txBody>
        </p:sp>
      </p:grpSp>
      <p:sp>
        <p:nvSpPr>
          <p:cNvPr id="16" name="CuadroTexto 32">
            <a:extLst>
              <a:ext uri="{FF2B5EF4-FFF2-40B4-BE49-F238E27FC236}">
                <a16:creationId xmlns:a16="http://schemas.microsoft.com/office/drawing/2014/main" id="{7C0DCAF7-BAD0-8EC9-8D8A-A269378C0767}"/>
              </a:ext>
            </a:extLst>
          </p:cNvPr>
          <p:cNvSpPr txBox="1"/>
          <p:nvPr/>
        </p:nvSpPr>
        <p:spPr>
          <a:xfrm>
            <a:off x="5069824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17" name="CuadroTexto 32">
            <a:extLst>
              <a:ext uri="{FF2B5EF4-FFF2-40B4-BE49-F238E27FC236}">
                <a16:creationId xmlns:a16="http://schemas.microsoft.com/office/drawing/2014/main" id="{AB247F03-CD7D-1159-3E98-99AB15E42AFA}"/>
              </a:ext>
            </a:extLst>
          </p:cNvPr>
          <p:cNvSpPr txBox="1"/>
          <p:nvPr/>
        </p:nvSpPr>
        <p:spPr>
          <a:xfrm>
            <a:off x="7391891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18" name="CuadroTexto 32">
            <a:extLst>
              <a:ext uri="{FF2B5EF4-FFF2-40B4-BE49-F238E27FC236}">
                <a16:creationId xmlns:a16="http://schemas.microsoft.com/office/drawing/2014/main" id="{FDCD6CCB-F953-FF14-6AAD-1E69BCFEA8CD}"/>
              </a:ext>
            </a:extLst>
          </p:cNvPr>
          <p:cNvSpPr txBox="1"/>
          <p:nvPr/>
        </p:nvSpPr>
        <p:spPr>
          <a:xfrm>
            <a:off x="9728743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7CDE4E-F858-42E3-89E1-CA22B34E9679}"/>
              </a:ext>
            </a:extLst>
          </p:cNvPr>
          <p:cNvSpPr/>
          <p:nvPr/>
        </p:nvSpPr>
        <p:spPr>
          <a:xfrm>
            <a:off x="2797376" y="1200408"/>
            <a:ext cx="2223192" cy="692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Revisión regulación SPBV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53C67DE-B2D2-F7EA-F82C-32B010CD3218}"/>
              </a:ext>
            </a:extLst>
          </p:cNvPr>
          <p:cNvSpPr/>
          <p:nvPr/>
        </p:nvSpPr>
        <p:spPr>
          <a:xfrm>
            <a:off x="5083657" y="1660595"/>
            <a:ext cx="2257220" cy="279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Portabilidad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00360B1-A1BE-84BA-9F05-F782190F8A14}"/>
              </a:ext>
            </a:extLst>
          </p:cNvPr>
          <p:cNvSpPr/>
          <p:nvPr/>
        </p:nvSpPr>
        <p:spPr>
          <a:xfrm>
            <a:off x="5069824" y="2350889"/>
            <a:ext cx="2271053" cy="261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Open Data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AAABE0-98F0-2ABB-B1B4-C3F3FE7E3591}"/>
              </a:ext>
            </a:extLst>
          </p:cNvPr>
          <p:cNvSpPr/>
          <p:nvPr/>
        </p:nvSpPr>
        <p:spPr>
          <a:xfrm>
            <a:off x="9720976" y="2820922"/>
            <a:ext cx="2206738" cy="121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Arquitectura del  negocio fiduciario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99A9425-CB8A-6A79-6B26-6913D13578C9}"/>
              </a:ext>
            </a:extLst>
          </p:cNvPr>
          <p:cNvSpPr/>
          <p:nvPr/>
        </p:nvSpPr>
        <p:spPr>
          <a:xfrm>
            <a:off x="2758669" y="2713837"/>
            <a:ext cx="2250994" cy="727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Mecanismos de liquidez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5413C-EE67-AC16-9F4A-3B1611A66416}"/>
              </a:ext>
            </a:extLst>
          </p:cNvPr>
          <p:cNvSpPr/>
          <p:nvPr/>
        </p:nvSpPr>
        <p:spPr>
          <a:xfrm>
            <a:off x="2767238" y="5851496"/>
            <a:ext cx="2203757" cy="272732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Proyecto de Ley </a:t>
            </a:r>
            <a:r>
              <a:rPr lang="es-CO" sz="1300" err="1">
                <a:solidFill>
                  <a:schemeClr val="tx2"/>
                </a:solidFill>
              </a:rPr>
              <a:t>criptoactivos</a:t>
            </a:r>
            <a:endParaRPr lang="es-CO" sz="1300">
              <a:solidFill>
                <a:schemeClr val="tx2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D85F507-AAE9-0C93-97CC-AFD59E75EC0A}"/>
              </a:ext>
            </a:extLst>
          </p:cNvPr>
          <p:cNvSpPr/>
          <p:nvPr/>
        </p:nvSpPr>
        <p:spPr>
          <a:xfrm>
            <a:off x="9728743" y="1609464"/>
            <a:ext cx="2207574" cy="676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Supervisión operadores información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7728E87-6EC2-3298-983C-E0BACAF0045D}"/>
              </a:ext>
            </a:extLst>
          </p:cNvPr>
          <p:cNvSpPr/>
          <p:nvPr/>
        </p:nvSpPr>
        <p:spPr>
          <a:xfrm>
            <a:off x="7433385" y="1968166"/>
            <a:ext cx="2210184" cy="662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CIIEF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740AB71-E3AC-7F65-124D-D36D954EB47D}"/>
              </a:ext>
            </a:extLst>
          </p:cNvPr>
          <p:cNvSpPr/>
          <p:nvPr/>
        </p:nvSpPr>
        <p:spPr>
          <a:xfrm>
            <a:off x="7433385" y="2820922"/>
            <a:ext cx="2207575" cy="1217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SAS como emisor de valores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709C900-0400-9585-D7C7-1FB45C244AD2}"/>
              </a:ext>
            </a:extLst>
          </p:cNvPr>
          <p:cNvSpPr/>
          <p:nvPr/>
        </p:nvSpPr>
        <p:spPr>
          <a:xfrm>
            <a:off x="5077435" y="2820922"/>
            <a:ext cx="2297657" cy="1215199"/>
          </a:xfrm>
          <a:prstGeom prst="rect">
            <a:avLst/>
          </a:prstGeom>
          <a:solidFill>
            <a:srgbClr val="114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Revisión regulación OPAs</a:t>
            </a:r>
            <a:endParaRPr lang="es-CO" sz="140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EC2C5A6-7657-2DCA-99BF-5F2ECABFE835}"/>
              </a:ext>
            </a:extLst>
          </p:cNvPr>
          <p:cNvCxnSpPr/>
          <p:nvPr/>
        </p:nvCxnSpPr>
        <p:spPr>
          <a:xfrm>
            <a:off x="179882" y="2671996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32196E3-B6E9-E426-E05A-760D285E320E}"/>
              </a:ext>
            </a:extLst>
          </p:cNvPr>
          <p:cNvCxnSpPr>
            <a:cxnSpLocks/>
          </p:cNvCxnSpPr>
          <p:nvPr/>
        </p:nvCxnSpPr>
        <p:spPr>
          <a:xfrm>
            <a:off x="92439" y="4159419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C181F45-39A5-D536-40E7-82056494EF3E}"/>
              </a:ext>
            </a:extLst>
          </p:cNvPr>
          <p:cNvCxnSpPr>
            <a:cxnSpLocks/>
          </p:cNvCxnSpPr>
          <p:nvPr/>
        </p:nvCxnSpPr>
        <p:spPr>
          <a:xfrm>
            <a:off x="200476" y="5868621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190976D-E89E-B349-96F9-63BBD8C6CAF8}"/>
              </a:ext>
            </a:extLst>
          </p:cNvPr>
          <p:cNvSpPr/>
          <p:nvPr/>
        </p:nvSpPr>
        <p:spPr>
          <a:xfrm>
            <a:off x="2771245" y="3479262"/>
            <a:ext cx="2238418" cy="639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Financiación colaborativa</a:t>
            </a:r>
            <a:endParaRPr lang="es-CO" sz="1400">
              <a:solidFill>
                <a:schemeClr val="tx2"/>
              </a:solidFill>
              <a:cs typeface="Calibri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8B46ADF-431C-E247-9823-936D61A33332}"/>
              </a:ext>
            </a:extLst>
          </p:cNvPr>
          <p:cNvSpPr/>
          <p:nvPr/>
        </p:nvSpPr>
        <p:spPr>
          <a:xfrm>
            <a:off x="2786471" y="1913525"/>
            <a:ext cx="2223192" cy="692327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Transaccionalidad CAC</a:t>
            </a:r>
          </a:p>
        </p:txBody>
      </p:sp>
      <p:sp>
        <p:nvSpPr>
          <p:cNvPr id="26" name="Rectángulo 61">
            <a:extLst>
              <a:ext uri="{FF2B5EF4-FFF2-40B4-BE49-F238E27FC236}">
                <a16:creationId xmlns:a16="http://schemas.microsoft.com/office/drawing/2014/main" id="{432F3AE1-2C67-C240-73DA-66FDE7088718}"/>
              </a:ext>
            </a:extLst>
          </p:cNvPr>
          <p:cNvSpPr/>
          <p:nvPr/>
        </p:nvSpPr>
        <p:spPr>
          <a:xfrm>
            <a:off x="2766118" y="5170482"/>
            <a:ext cx="2216249" cy="394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(Pilar 1 + revisión APNR)</a:t>
            </a:r>
            <a:endParaRPr lang="es-CO" sz="1400">
              <a:solidFill>
                <a:schemeClr val="tx2"/>
              </a:solidFill>
              <a:cs typeface="Calibri"/>
            </a:endParaRPr>
          </a:p>
        </p:txBody>
      </p:sp>
      <p:sp>
        <p:nvSpPr>
          <p:cNvPr id="37" name="Rectángulo 68">
            <a:extLst>
              <a:ext uri="{FF2B5EF4-FFF2-40B4-BE49-F238E27FC236}">
                <a16:creationId xmlns:a16="http://schemas.microsoft.com/office/drawing/2014/main" id="{52AE7ED5-0249-EE9F-D3FE-2F13192EDB14}"/>
              </a:ext>
            </a:extLst>
          </p:cNvPr>
          <p:cNvSpPr/>
          <p:nvPr/>
        </p:nvSpPr>
        <p:spPr>
          <a:xfrm>
            <a:off x="2767237" y="4923271"/>
            <a:ext cx="2214800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Solvencia II Pilar 2 y 3 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3" name="Rectángulo 68">
            <a:extLst>
              <a:ext uri="{FF2B5EF4-FFF2-40B4-BE49-F238E27FC236}">
                <a16:creationId xmlns:a16="http://schemas.microsoft.com/office/drawing/2014/main" id="{7F65FD41-322A-4E9F-109C-CC17F325BE28}"/>
              </a:ext>
            </a:extLst>
          </p:cNvPr>
          <p:cNvSpPr/>
          <p:nvPr/>
        </p:nvSpPr>
        <p:spPr>
          <a:xfrm>
            <a:off x="2767567" y="4470818"/>
            <a:ext cx="2214800" cy="433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n-US" sz="1400" err="1">
                <a:solidFill>
                  <a:schemeClr val="tx2"/>
                </a:solidFill>
                <a:cs typeface="Calibri"/>
              </a:rPr>
              <a:t>Reservas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Técnicas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de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entidades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aseguradoras</a:t>
            </a:r>
            <a:endParaRPr lang="en-US" sz="1400" err="1">
              <a:solidFill>
                <a:schemeClr val="tx2"/>
              </a:solidFill>
            </a:endParaRPr>
          </a:p>
        </p:txBody>
      </p:sp>
      <p:sp>
        <p:nvSpPr>
          <p:cNvPr id="45" name="Rectángulo 68">
            <a:extLst>
              <a:ext uri="{FF2B5EF4-FFF2-40B4-BE49-F238E27FC236}">
                <a16:creationId xmlns:a16="http://schemas.microsoft.com/office/drawing/2014/main" id="{76AC306D-42A9-2A3D-3956-42237B354B30}"/>
              </a:ext>
            </a:extLst>
          </p:cNvPr>
          <p:cNvSpPr/>
          <p:nvPr/>
        </p:nvSpPr>
        <p:spPr>
          <a:xfrm>
            <a:off x="2767237" y="4221762"/>
            <a:ext cx="2214800" cy="229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n-US" sz="1400" err="1">
                <a:solidFill>
                  <a:schemeClr val="tx2"/>
                </a:solidFill>
                <a:cs typeface="Calibri"/>
              </a:rPr>
              <a:t>Convergencia</a:t>
            </a:r>
            <a:r>
              <a:rPr lang="en-US" sz="1400">
                <a:solidFill>
                  <a:schemeClr val="tx2"/>
                </a:solidFill>
                <a:cs typeface="Calibri"/>
              </a:rPr>
              <a:t> a NIIF 17</a:t>
            </a:r>
          </a:p>
        </p:txBody>
      </p:sp>
      <p:sp>
        <p:nvSpPr>
          <p:cNvPr id="23" name="Rectángulo 68">
            <a:extLst>
              <a:ext uri="{FF2B5EF4-FFF2-40B4-BE49-F238E27FC236}">
                <a16:creationId xmlns:a16="http://schemas.microsoft.com/office/drawing/2014/main" id="{14D0A638-AC5C-5464-61CF-5CAEEF4DED50}"/>
              </a:ext>
            </a:extLst>
          </p:cNvPr>
          <p:cNvSpPr/>
          <p:nvPr/>
        </p:nvSpPr>
        <p:spPr>
          <a:xfrm>
            <a:off x="2755863" y="5582912"/>
            <a:ext cx="2214800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Segmentación - solidario 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65B8CB-6A45-7D60-ACE2-87011C4E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" y="0"/>
            <a:ext cx="1220086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37FEADE-6D27-7E72-706F-F3DACC71B3EE}"/>
              </a:ext>
            </a:extLst>
          </p:cNvPr>
          <p:cNvGrpSpPr/>
          <p:nvPr/>
        </p:nvGrpSpPr>
        <p:grpSpPr>
          <a:xfrm>
            <a:off x="1810905" y="2292215"/>
            <a:ext cx="3508099" cy="568924"/>
            <a:chOff x="10928307" y="3753010"/>
            <a:chExt cx="5262148" cy="853386"/>
          </a:xfrm>
        </p:grpSpPr>
        <p:pic>
          <p:nvPicPr>
            <p:cNvPr id="7" name="Imagen 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22EB4040-C9B4-069B-2069-E0CBEC95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307" y="3753010"/>
              <a:ext cx="853386" cy="85338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8F8C557-7DBE-7026-7D28-7CC05B4552D2}"/>
                </a:ext>
              </a:extLst>
            </p:cNvPr>
            <p:cNvSpPr txBox="1"/>
            <p:nvPr/>
          </p:nvSpPr>
          <p:spPr>
            <a:xfrm>
              <a:off x="11958179" y="3927069"/>
              <a:ext cx="4232276" cy="50517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@URFCOLOMBIA</a:t>
              </a:r>
              <a:endParaRPr sz="2133" b="1" spc="7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1235052-4F80-98B5-DE2D-35DB70511710}"/>
              </a:ext>
            </a:extLst>
          </p:cNvPr>
          <p:cNvGrpSpPr/>
          <p:nvPr/>
        </p:nvGrpSpPr>
        <p:grpSpPr>
          <a:xfrm>
            <a:off x="1810904" y="3276603"/>
            <a:ext cx="3472427" cy="574474"/>
            <a:chOff x="10981813" y="5009911"/>
            <a:chExt cx="5208641" cy="861710"/>
          </a:xfrm>
        </p:grpSpPr>
        <p:pic>
          <p:nvPicPr>
            <p:cNvPr id="11" name="Imagen 10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11D1881B-ABB3-C712-362E-9924F3F5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1813" y="5044602"/>
              <a:ext cx="799880" cy="799880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76BAD4-C543-26EF-3CEA-9ACC6A5852E7}"/>
                </a:ext>
              </a:extLst>
            </p:cNvPr>
            <p:cNvSpPr txBox="1"/>
            <p:nvPr/>
          </p:nvSpPr>
          <p:spPr>
            <a:xfrm>
              <a:off x="11958180" y="5009911"/>
              <a:ext cx="4232274" cy="861710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lnSpc>
                  <a:spcPts val="2200"/>
                </a:lnSpc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Unidad de Regulación Financiera - URF</a:t>
              </a:r>
              <a:endParaRPr sz="2133" b="1" spc="7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4C5825A-159A-D12B-6A55-712495FBA612}"/>
              </a:ext>
            </a:extLst>
          </p:cNvPr>
          <p:cNvGrpSpPr/>
          <p:nvPr/>
        </p:nvGrpSpPr>
        <p:grpSpPr>
          <a:xfrm>
            <a:off x="1810903" y="4266580"/>
            <a:ext cx="3493575" cy="575907"/>
            <a:chOff x="10950092" y="6238204"/>
            <a:chExt cx="5240362" cy="863860"/>
          </a:xfrm>
        </p:grpSpPr>
        <p:pic>
          <p:nvPicPr>
            <p:cNvPr id="15" name="Imagen 14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66A794CA-FA56-9EB0-9CEF-ACC95364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0092" y="6238204"/>
              <a:ext cx="853386" cy="853386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0252A031-9605-F75A-2395-1589ECA74403}"/>
                </a:ext>
              </a:extLst>
            </p:cNvPr>
            <p:cNvSpPr txBox="1"/>
            <p:nvPr/>
          </p:nvSpPr>
          <p:spPr>
            <a:xfrm>
              <a:off x="11958179" y="6240353"/>
              <a:ext cx="4232275" cy="861711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lnSpc>
                  <a:spcPts val="2200"/>
                </a:lnSpc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Unidad de Regulación Financiera - URF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131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88e69-deb5-4eec-8b1c-186cc6cfd7af">
      <Value>13</Value>
      <Value>12</Value>
      <Value>18</Value>
      <Value>19</Value>
      <Value>14</Value>
    </TaxCatchAll>
    <SharedWithUsers xmlns="b9388e69-deb5-4eec-8b1c-186cc6cfd7af">
      <UserInfo>
        <DisplayName>Paola Rocio Peña Rodriguez</DisplayName>
        <AccountId>450</AccountId>
        <AccountType/>
      </UserInfo>
      <UserInfo>
        <DisplayName>Daniel Camilo Quintero Castro</DisplayName>
        <AccountId>50</AccountId>
        <AccountType/>
      </UserInfo>
      <UserInfo>
        <DisplayName>Magda Mariana Aya Guerrero</DisplayName>
        <AccountId>62</AccountId>
        <AccountType/>
      </UserInfo>
      <UserInfo>
        <DisplayName>Derenis Danielis Lopez Meza</DisplayName>
        <AccountId>55</AccountId>
        <AccountType/>
      </UserInfo>
      <UserInfo>
        <DisplayName>Carlos Andres Cubillos Rincon</DisplayName>
        <AccountId>1088</AccountId>
        <AccountType/>
      </UserInfo>
      <UserInfo>
        <DisplayName>Diana Carolina Mesa Tellez</DisplayName>
        <AccountId>59</AccountId>
        <AccountType/>
      </UserInfo>
      <UserInfo>
        <DisplayName>Henry Alexander Guerrero Galindo</DisplayName>
        <AccountId>60</AccountId>
        <AccountType/>
      </UserInfo>
      <UserInfo>
        <DisplayName>Martin Alfonso Quiñones Mogollon</DisplayName>
        <AccountId>1009</AccountId>
        <AccountType/>
      </UserInfo>
      <UserInfo>
        <DisplayName>Mauricio Salazar Nieto</DisplayName>
        <AccountId>1131</AccountId>
        <AccountType/>
      </UserInfo>
      <UserInfo>
        <DisplayName>Liliana Walteros Quiroga</DisplayName>
        <AccountId>51</AccountId>
        <AccountType/>
      </UserInfo>
      <UserInfo>
        <DisplayName>Daniel Absalon Tocaria Diaz</DisplayName>
        <AccountId>54</AccountId>
        <AccountType/>
      </UserInfo>
      <UserInfo>
        <DisplayName>Angelica Marcela Gonzalez Tous</DisplayName>
        <AccountId>447</AccountId>
        <AccountType/>
      </UserInfo>
      <UserInfo>
        <DisplayName>Juan David Marín Montes</DisplayName>
        <AccountId>1112</AccountId>
        <AccountType/>
      </UserInfo>
    </SharedWithUsers>
    <pff93bdf43d848f586127d730e2b814b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Infraestructura_Mercado</TermName>
          <TermId xmlns="http://schemas.microsoft.com/office/infopath/2007/PartnerControls">4c1e77e9-2d7f-4b0a-a614-37b3f2819b7c</TermId>
        </TermInfo>
      </Terms>
    </pff93bdf43d848f586127d730e2b814b>
    <na434ee99f214224a9258a811c525c16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9908af7b-74a6-4c42-8065-56168a662f23</TermId>
        </TermInfo>
      </Terms>
    </na434ee99f214224a9258a811c525c16>
    <c724eaf1974e42c5a58bb2d71dce73b0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Sub_Regulacion_Prudencial</TermName>
          <TermId xmlns="http://schemas.microsoft.com/office/infopath/2007/PartnerControls">8fc0c9c4-c3d7-42e3-ba05-3d53e362bf00</TermId>
        </TermInfo>
      </Terms>
    </c724eaf1974e42c5a58bb2d71dce73b0>
    <id029678a46944498fd7e24160e51899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Depositos_Ahorro</TermName>
          <TermId xmlns="http://schemas.microsoft.com/office/infopath/2007/PartnerControls">e7efc476-b57e-47fe-afd1-65a2104d1ea3</TermId>
        </TermInfo>
      </Terms>
    </id029678a46944498fd7e24160e51899>
    <o61d67c16c3c44e3b59e7ae8793b3add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Desarrollo_Mercados</TermName>
          <TermId xmlns="http://schemas.microsoft.com/office/infopath/2007/PartnerControls">d57d2c10-7138-464d-a715-70b1e15aa65d</TermId>
        </TermInfo>
      </Terms>
    </o61d67c16c3c44e3b59e7ae8793b3ad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A0D35629226041A73F1F2491BBEAFD" ma:contentTypeVersion="24" ma:contentTypeDescription="Crear nuevo documento." ma:contentTypeScope="" ma:versionID="57636444bda0ac4d4414f704427b16b6">
  <xsd:schema xmlns:xsd="http://www.w3.org/2001/XMLSchema" xmlns:xs="http://www.w3.org/2001/XMLSchema" xmlns:p="http://schemas.microsoft.com/office/2006/metadata/properties" xmlns:ns2="4e28a1f9-407f-4fbd-af9a-f9ed3d606ac6" xmlns:ns3="b9388e69-deb5-4eec-8b1c-186cc6cfd7af" targetNamespace="http://schemas.microsoft.com/office/2006/metadata/properties" ma:root="true" ma:fieldsID="08b44cb8e9a9ef66381fa3f7b1a56af8" ns2:_="" ns3:_="">
    <xsd:import namespace="4e28a1f9-407f-4fbd-af9a-f9ed3d606ac6"/>
    <xsd:import namespace="b9388e69-deb5-4eec-8b1c-186cc6cfd7af"/>
    <xsd:element name="properties">
      <xsd:complexType>
        <xsd:sequence>
          <xsd:element name="documentManagement">
            <xsd:complexType>
              <xsd:all>
                <xsd:element ref="ns2:pff93bdf43d848f586127d730e2b814b" minOccurs="0"/>
                <xsd:element ref="ns3:TaxCatchAll" minOccurs="0"/>
                <xsd:element ref="ns2:id029678a46944498fd7e24160e51899" minOccurs="0"/>
                <xsd:element ref="ns2:o61d67c16c3c44e3b59e7ae8793b3add" minOccurs="0"/>
                <xsd:element ref="ns2:MediaServiceMetadata" minOccurs="0"/>
                <xsd:element ref="ns2:MediaServiceFastMetadata" minOccurs="0"/>
                <xsd:element ref="ns2:na434ee99f214224a9258a811c525c16" minOccurs="0"/>
                <xsd:element ref="ns2:c724eaf1974e42c5a58bb2d71dce73b0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8a1f9-407f-4fbd-af9a-f9ed3d606ac6" elementFormDefault="qualified">
    <xsd:import namespace="http://schemas.microsoft.com/office/2006/documentManagement/types"/>
    <xsd:import namespace="http://schemas.microsoft.com/office/infopath/2007/PartnerControls"/>
    <xsd:element name="pff93bdf43d848f586127d730e2b814b" ma:index="9" ma:taxonomy="true" ma:internalName="pff93bdf43d848f586127d730e2b814b" ma:taxonomyFieldName="Vigilados" ma:displayName="Vigilados" ma:indexed="true" ma:readOnly="false" ma:default="12;#Infraestructura_Mercado|4c1e77e9-2d7f-4b0a-a614-37b3f2819b7c" ma:fieldId="{9ff93bdf-43d8-48f5-8612-7d730e2b814b}" ma:sspId="25bf450d-cec3-4795-b03d-1d61ae30157d" ma:termSetId="71f637a9-c985-4663-8acb-a3811e36bb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029678a46944498fd7e24160e51899" ma:index="12" ma:taxonomy="true" ma:internalName="id029678a46944498fd7e24160e51899" ma:taxonomyFieldName="Producto" ma:displayName="Producto" ma:indexed="true" ma:readOnly="false" ma:default="13;#Depositos_Ahorro|e7efc476-b57e-47fe-afd1-65a2104d1ea3" ma:fieldId="{2d029678-a469-4449-8fd7-e24160e51899}" ma:sspId="25bf450d-cec3-4795-b03d-1d61ae30157d" ma:termSetId="f7c23f8f-191d-4c67-bd2a-c647030517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61d67c16c3c44e3b59e7ae8793b3add" ma:index="14" ma:taxonomy="true" ma:internalName="o61d67c16c3c44e3b59e7ae8793b3add" ma:taxonomyFieldName="Tema" ma:displayName="Tema" ma:indexed="true" ma:readOnly="false" ma:default="14;#Desarrollo_Mercados|d57d2c10-7138-464d-a715-70b1e15aa65d" ma:fieldId="{861d67c1-6c3c-44e3-b59e-7ae8793b3add}" ma:sspId="25bf450d-cec3-4795-b03d-1d61ae30157d" ma:termSetId="0a969ff6-0ed8-463e-b5e7-dd5592c46a5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na434ee99f214224a9258a811c525c16" ma:index="18" ma:taxonomy="true" ma:internalName="na434ee99f214224a9258a811c525c16" ma:taxonomyFieldName="A_x00d1_O" ma:displayName="Año" ma:indexed="true" ma:readOnly="false" ma:default="18;#2021|9908af7b-74a6-4c42-8065-56168a662f23" ma:fieldId="{7a434ee9-9f21-4224-a925-8a811c525c16}" ma:sspId="25bf450d-cec3-4795-b03d-1d61ae30157d" ma:termSetId="811d4905-928f-423d-8115-e590c0629c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24eaf1974e42c5a58bb2d71dce73b0" ma:index="20" ma:taxonomy="true" ma:internalName="c724eaf1974e42c5a58bb2d71dce73b0" ma:taxonomyFieldName="DEPENDENCIA" ma:displayName="Dependencia" ma:indexed="true" ma:readOnly="false" ma:default="19;#Sub_Regulacion_Prudencial|8fc0c9c4-c3d7-42e3-ba05-3d53e362bf00" ma:fieldId="{c724eaf1-974e-42c5-a58b-b2d71dce73b0}" ma:sspId="25bf450d-cec3-4795-b03d-1d61ae30157d" ma:termSetId="315ce8e1-95ca-4dc0-b9b3-310c8361af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8e69-deb5-4eec-8b1c-186cc6cfd7a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0c1dab3-9486-4d76-baa2-0fa95433eb87}" ma:internalName="TaxCatchAll" ma:showField="CatchAllData" ma:web="b9388e69-deb5-4eec-8b1c-186cc6cf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1CE40D-0E99-49A5-9954-63DC943E8372}">
  <ds:schemaRefs>
    <ds:schemaRef ds:uri="4e28a1f9-407f-4fbd-af9a-f9ed3d606ac6"/>
    <ds:schemaRef ds:uri="b9388e69-deb5-4eec-8b1c-186cc6cfd7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A8C04B-1F62-498C-B336-7F88A0513A6B}">
  <ds:schemaRefs>
    <ds:schemaRef ds:uri="4e28a1f9-407f-4fbd-af9a-f9ed3d606ac6"/>
    <ds:schemaRef ds:uri="b9388e69-deb5-4eec-8b1c-186cc6cfd7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EC9A0E-38E8-441D-8D3E-E6C3711BF1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210</Words>
  <Application>Microsoft Office PowerPoint</Application>
  <PresentationFormat>Panorámica</PresentationFormat>
  <Paragraphs>57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karime yamhure</dc:creator>
  <cp:lastModifiedBy>Oscar Andres Alvarez Torres</cp:lastModifiedBy>
  <cp:revision>2</cp:revision>
  <dcterms:created xsi:type="dcterms:W3CDTF">2022-10-27T16:16:17Z</dcterms:created>
  <dcterms:modified xsi:type="dcterms:W3CDTF">2024-01-04T19:36:32Z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0x01010025A0D35629226041A73F1F2491BBEAFD</vt:lpwstr>
  </property>
  <property fmtid="{D5CDD505-2E9C-101B-9397-08002B2CF9AE}" pid="3" name="AÑO">
    <vt:lpwstr>18;#2021|9908af7b-74a6-4c42-8065-56168a662f23</vt:lpwstr>
  </property>
  <property fmtid="{D5CDD505-2E9C-101B-9397-08002B2CF9AE}" pid="4" name="DEPENDENCIA">
    <vt:lpwstr>19;#Sub_Regulacion_Prudencial|8fc0c9c4-c3d7-42e3-ba05-3d53e362bf00</vt:lpwstr>
  </property>
  <property fmtid="{D5CDD505-2E9C-101B-9397-08002B2CF9AE}" pid="5" name="Tema">
    <vt:lpwstr>14;#Desarrollo_Mercados|d57d2c10-7138-464d-a715-70b1e15aa65d</vt:lpwstr>
  </property>
  <property fmtid="{D5CDD505-2E9C-101B-9397-08002B2CF9AE}" pid="6" name="Vigilados">
    <vt:lpwstr>12;#Infraestructura_Mercado|4c1e77e9-2d7f-4b0a-a614-37b3f2819b7c</vt:lpwstr>
  </property>
  <property fmtid="{D5CDD505-2E9C-101B-9397-08002B2CF9AE}" pid="7" name="Producto">
    <vt:lpwstr>13;#Depositos_Ahorro|e7efc476-b57e-47fe-afd1-65a2104d1ea3</vt:lpwstr>
  </property>
</Properties>
</file>